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710"/>
  </p:normalViewPr>
  <p:slideViewPr>
    <p:cSldViewPr snapToGrid="0">
      <p:cViewPr varScale="1">
        <p:scale>
          <a:sx n="147" d="100"/>
          <a:sy n="147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5FC94-6015-8343-9393-873DE7F75EC1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091D7-F2D3-E84C-AF20-6443DAAAC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091D7-F2D3-E84C-AF20-6443DAAAC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3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2AAF4-2829-8968-7401-9B1256A9B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FE1A8-1CEB-954A-E4EC-B7556DDE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E729-597B-049C-CC26-EAC9533E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C0E71-EAB9-D260-1CA3-08B2949B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2993-0032-017C-ABD3-C245797A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942E-15A3-D457-8315-7C912310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EBE1A-4300-7205-CAEA-4187AB816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548A-44A0-7B80-AB2C-A55F23B4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652C9-3749-76D5-D97B-A2C25571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065F6-BED2-CB71-C36C-691F3EA7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5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F0BA2-8646-3BD5-0D3E-28D286679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C3125-9752-3DAA-B616-9F08CAF87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DE905-2F41-0688-0C0C-45327788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4CFC-A3F8-E88D-8D94-8311EBEA9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5BD79-9CF1-BF4C-DBE0-0392F4B0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C0A7-884D-19DD-ADF0-96A29423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B3030-E24A-45A8-8C48-F40BEB9A3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2D2E8-21FF-31B7-2855-ACF16B30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76590-F250-34ED-86B7-DAC05A3F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85A2-AA26-87D0-B876-E750D0AC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7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1FFC-8C23-1393-1170-4C087AC2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7555C-836B-89CC-AC02-D283B92C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E70B3-577C-A606-6A4B-2BB65C8A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AC9C9-059D-8689-5BF0-3E3EE88F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B0342-54A0-4C15-C5A8-B548C225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22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4601-0CB0-62FA-A8DD-4947119D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202D-EB2C-AF69-4E99-12AD43AAB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35F76-A949-5178-A6D5-052F9D584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1EDE0-5E37-D8D0-0BA8-C8960C40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D89EF-1399-AC4F-F699-148468F6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E5E5-8572-430E-77A6-495CC803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7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86795-AC3C-8A0D-5644-B6FE157D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DF5A9-72B9-1E2C-FFB7-0CED30CAC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DD154-7DDD-34E9-DE74-183E01D24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9503F-877C-182E-A94C-D5232EAAD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A173A-731C-F239-F633-F5483C841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EF4DE5-5E01-F0A0-8622-9EFF2E87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DE2F1-A57C-0877-B608-FA7BD68A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B2B233-2267-278C-D082-A5DCF35C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3A20-ED08-5D68-9F8B-C126F2B2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F9C02-377F-8EFA-4D74-9A23EA469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C93BB-0147-103F-3CBD-4C892E5C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5B1FC-C2CB-0E36-0991-F8721027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6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D7EB2-ABED-8CCF-DAA9-C7BB488B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3F2B-4E04-7E6A-99B0-1FED9A246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3AF8E-0896-2A54-AA1E-AD35BF62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0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33A2-550A-A1B5-9DCE-D860B652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99D4-7DD5-A807-F9D8-862BF1535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A9B7C-3F2C-CF98-32EF-CFBB3758A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C2E6C-E1B8-BE35-38D9-118A744B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1EBC-EBA6-C378-D977-01BB94E2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72D9B-3310-8D80-7953-76BD172E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2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E256-A81A-F997-9CD6-C576A5C7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39714-A789-98CA-AA7D-611326873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24DB9-6D1B-8AF8-6BC9-44C0D341C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8E72D-C745-38AC-C59B-2A9611CF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CA2C5-8CDB-251F-9759-6F82B661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7924F-61CB-240B-3AD1-5D948CEA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6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8D556-E277-1888-9DD3-4A420027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CB62E-5309-7BC9-A0B6-83BB962B3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4D4E-3F4E-6C62-A749-ABA68AE8F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6D335-B2B5-B04A-8A72-0363C5B48F45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88A1C-F7F6-D561-D418-A6922E17F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73C12-7DCB-312C-761C-3AC75ADAD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0243C-E927-7641-ABB0-27FC5271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42FA-3902-E5DA-ACDA-B8ABB5336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in Medical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82A80-DFBD-1BA9-6BCB-E1DCE542F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 dirty="0">
                <a:solidFill>
                  <a:srgbClr val="0070C0"/>
                </a:solidFill>
              </a:rPr>
              <a:t>Pradyoth Singenahalli Prabhu</a:t>
            </a:r>
          </a:p>
          <a:p>
            <a:r>
              <a:rPr lang="en-US" dirty="0">
                <a:solidFill>
                  <a:srgbClr val="0070C0"/>
                </a:solidFill>
              </a:rPr>
              <a:t>02071847</a:t>
            </a:r>
          </a:p>
        </p:txBody>
      </p:sp>
    </p:spTree>
    <p:extLst>
      <p:ext uri="{BB962C8B-B14F-4D97-AF65-F5344CB8AC3E}">
        <p14:creationId xmlns:p14="http://schemas.microsoft.com/office/powerpoint/2010/main" val="1752021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A419-2AE1-2E22-9B25-2113B150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99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graph of different colored columns&#10;&#10;Description automatically generated with medium confidence">
            <a:extLst>
              <a:ext uri="{FF2B5EF4-FFF2-40B4-BE49-F238E27FC236}">
                <a16:creationId xmlns:a16="http://schemas.microsoft.com/office/drawing/2014/main" id="{18F0E83C-245A-C699-B769-9A402EF2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854790"/>
            <a:ext cx="10904538" cy="3630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C182A-5987-B958-43C8-BE6A1A80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220084"/>
            <a:ext cx="10515600" cy="94266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MI: Deep learning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41594-F7E7-DC4A-9E87-F7A76FFE318C}"/>
              </a:ext>
            </a:extLst>
          </p:cNvPr>
          <p:cNvSpPr txBox="1"/>
          <p:nvPr/>
        </p:nvSpPr>
        <p:spPr>
          <a:xfrm>
            <a:off x="2377440" y="6078583"/>
            <a:ext cx="7413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Litjens</a:t>
            </a:r>
            <a:r>
              <a:rPr lang="en-US" i="1" dirty="0"/>
              <a:t> et al, A Survey on Deep Learning in Medical Image Analysis, June 2017</a:t>
            </a:r>
          </a:p>
        </p:txBody>
      </p:sp>
    </p:spTree>
    <p:extLst>
      <p:ext uri="{BB962C8B-B14F-4D97-AF65-F5344CB8AC3E}">
        <p14:creationId xmlns:p14="http://schemas.microsoft.com/office/powerpoint/2010/main" val="261806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E8EA-972C-F359-8FB1-5437A2D5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Medical Imaging: Publication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7F354-A632-03D8-4003-FF9CC6159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920" y="1825625"/>
            <a:ext cx="8188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8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C700-3F69-66A6-F226-09D4E67F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/>
                <a:latin typeface="Helvetica" pitchFamily="2" charset="0"/>
              </a:rPr>
              <a:t>Medical imaging &amp; Al: the roots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62E4B-91FD-9FBC-247E-8CE9E4A0E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424451" cy="4751445"/>
          </a:xfrm>
        </p:spPr>
        <p:txBody>
          <a:bodyPr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Helvetica" pitchFamily="2" charset="0"/>
              </a:rPr>
              <a:t>﻿﻿1956. First Al conference at Durtmouth College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﻿﻿John McCarthy coined the term "Artificial Intelligence"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Helvetica" pitchFamily="2" charset="0"/>
              </a:rPr>
              <a:t>﻿﻿1956-1974. First golden years, Cold War era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﻿﻿Translation Russian into English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effectLst/>
                <a:latin typeface="Helvetica" pitchFamily="2" charset="0"/>
              </a:rPr>
              <a:t>﻿﻿1972. MYCIN expert system (LISP)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﻿﻿to assist physicians in the diagnosis of infectious diseases</a:t>
            </a:r>
          </a:p>
          <a:p>
            <a:r>
              <a:rPr lang="en-US" b="1" dirty="0">
                <a:effectLst/>
                <a:latin typeface="Helvetica" pitchFamily="2" charset="0"/>
              </a:rPr>
              <a:t>﻿﻿1974 - 1980. First Al winter. Disillusionment. Could not solve practical problems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ALPAC and Lighthill reports, loss of research funding in USA and UK</a:t>
            </a:r>
          </a:p>
          <a:p>
            <a:r>
              <a:rPr lang="en-US" b="1" u="sng" dirty="0">
                <a:effectLst/>
                <a:latin typeface="Helvetica" pitchFamily="2" charset="0"/>
              </a:rPr>
              <a:t>﻿﻿1980 - 1987. Designed by humans.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﻿﻿Sequential application of low-level pixel processing and mathematical modeling</a:t>
            </a:r>
          </a:p>
          <a:p>
            <a:r>
              <a:rPr lang="en-US" b="1" dirty="0">
                <a:effectLst/>
                <a:latin typeface="Helvetica" pitchFamily="2" charset="0"/>
              </a:rPr>
              <a:t>﻿﻿1987 - 1993. Second Al winter. Could not teach expert's knowledge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﻿﻿Transition between specific LISP machine (failure) to general purpose computers</a:t>
            </a:r>
          </a:p>
          <a:p>
            <a:r>
              <a:rPr lang="en-US" b="1" dirty="0">
                <a:effectLst/>
                <a:latin typeface="Helvetica" pitchFamily="2" charset="0"/>
              </a:rPr>
              <a:t>﻿﻿1996. DeepBlue. Man vs Machine, Chess (512 Core)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﻿﻿the fastest computer to face a world chess champion</a:t>
            </a:r>
          </a:p>
          <a:p>
            <a:r>
              <a:rPr lang="en-US" b="1" u="sng" dirty="0">
                <a:effectLst/>
                <a:latin typeface="Helvetica" pitchFamily="2" charset="0"/>
              </a:rPr>
              <a:t>﻿﻿At the end of the 1990s. Trained by computer. Crucial step-handcrafted features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﻿﻿Supervised techniques, where training data is used to develop MIA systems.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The basis of many successful commercially available medical image analysis systems.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﻿﻿Segmentation based on vector extraction; Atlas as a optimal decision </a:t>
            </a:r>
            <a:r>
              <a:rPr lang="en-US" dirty="0" err="1">
                <a:effectLst/>
                <a:latin typeface="Helvetica" pitchFamily="2" charset="0"/>
              </a:rPr>
              <a:t>boudaries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</a:rPr>
              <a:t>﻿﻿2011. DeepQA. Man vs Machine, Jeopardy(2 880 Core - Millions books of data)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﻿﻿computer system capable of answering questions posed in natural language</a:t>
            </a:r>
          </a:p>
          <a:p>
            <a:r>
              <a:rPr lang="en-US" b="1" dirty="0">
                <a:effectLst/>
                <a:latin typeface="Helvetica" pitchFamily="2" charset="0"/>
              </a:rPr>
              <a:t>﻿﻿2012, AlexNet won ImageNet challenge (16 000 Core -10 Millions images)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effectLst/>
                <a:latin typeface="Helvetica" pitchFamily="2" charset="0"/>
              </a:rPr>
              <a:t>﻿﻿Recognition of Convolutional Neural Network as technique of choice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4190B-3875-E3AF-2E83-34D3F388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583" y="365125"/>
            <a:ext cx="3565417" cy="612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5FB0A-580C-314A-D473-308B9416BB1F}"/>
              </a:ext>
            </a:extLst>
          </p:cNvPr>
          <p:cNvSpPr txBox="1"/>
          <p:nvPr/>
        </p:nvSpPr>
        <p:spPr>
          <a:xfrm>
            <a:off x="394403" y="6304002"/>
            <a:ext cx="9794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Litjens</a:t>
            </a:r>
            <a:r>
              <a:rPr lang="en-US" sz="1000" i="1" dirty="0"/>
              <a:t> et al, A Survey on Deep Learning in Medical Image Analysis, June 2017 </a:t>
            </a:r>
          </a:p>
          <a:p>
            <a:r>
              <a:rPr lang="en-US" sz="1000" i="1" dirty="0"/>
              <a:t>N Mehta, M. V. </a:t>
            </a:r>
            <a:r>
              <a:rPr lang="en-US" sz="1000" i="1" dirty="0" err="1"/>
              <a:t>Devarakonda</a:t>
            </a:r>
            <a:r>
              <a:rPr lang="en-US" sz="1000" i="1" dirty="0"/>
              <a:t>, Machine learning, natural language programming, and electronic health records: The next step in the artificial intelligence journey?, J Allergy Clin Immunol, June 2018</a:t>
            </a:r>
          </a:p>
        </p:txBody>
      </p:sp>
    </p:spTree>
    <p:extLst>
      <p:ext uri="{BB962C8B-B14F-4D97-AF65-F5344CB8AC3E}">
        <p14:creationId xmlns:p14="http://schemas.microsoft.com/office/powerpoint/2010/main" val="240828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D830-9C96-10AD-8361-CF3F1486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MIA &amp; Al: Augmented Medical Imaging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5E011E-9AE3-E8CD-93FE-8D7F62C5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823" y="1690688"/>
            <a:ext cx="9248502" cy="2964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C3F11C-1A55-8C0F-A682-43C280C7A725}"/>
              </a:ext>
            </a:extLst>
          </p:cNvPr>
          <p:cNvSpPr txBox="1"/>
          <p:nvPr/>
        </p:nvSpPr>
        <p:spPr>
          <a:xfrm>
            <a:off x="3788228" y="4925020"/>
            <a:ext cx="547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 </a:t>
            </a:r>
          </a:p>
          <a:p>
            <a:pPr algn="ctr"/>
            <a:r>
              <a:rPr lang="en-US" dirty="0"/>
              <a:t>Diagnosis is now more efficient and accurate</a:t>
            </a:r>
          </a:p>
        </p:txBody>
      </p:sp>
    </p:spTree>
    <p:extLst>
      <p:ext uri="{BB962C8B-B14F-4D97-AF65-F5344CB8AC3E}">
        <p14:creationId xmlns:p14="http://schemas.microsoft.com/office/powerpoint/2010/main" val="36297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823C-E3AF-FB3D-5B09-3061BF63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 &amp; Al: actual context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A60E21-8300-CFD0-E991-506A06388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334" y="1526160"/>
            <a:ext cx="9455331" cy="2907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B55E1-F349-A37D-BA79-289CFEC96B5C}"/>
              </a:ext>
            </a:extLst>
          </p:cNvPr>
          <p:cNvSpPr txBox="1"/>
          <p:nvPr/>
        </p:nvSpPr>
        <p:spPr>
          <a:xfrm>
            <a:off x="1007570" y="4670120"/>
            <a:ext cx="10182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Helvetica" pitchFamily="2" charset="0"/>
              </a:rPr>
              <a:t>﻿﻿Radiology pioneering work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sz="1200" dirty="0">
                <a:effectLst/>
                <a:latin typeface="Helvetica" pitchFamily="2" charset="0"/>
              </a:rPr>
              <a:t>Medical imaging perception since 1980s.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Helvetica" pitchFamily="2" charset="0"/>
              </a:rPr>
              <a:t>Radiologists are domain experts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sz="1200" dirty="0">
                <a:effectLst/>
                <a:latin typeface="Helvetica" pitchFamily="2" charset="0"/>
              </a:rPr>
              <a:t>Medical imaging, medical physics and radiation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Helvetica" pitchFamily="2" charset="0"/>
              </a:rPr>
              <a:t>Image substantial innovations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sz="1200" dirty="0">
                <a:effectLst/>
                <a:latin typeface="Helvetica" pitchFamily="2" charset="0"/>
              </a:rPr>
              <a:t>In the past 5-10 years, new innovations in imaging from deep learning methods of image classification.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Helvetica" pitchFamily="2" charset="0"/>
              </a:rPr>
              <a:t>Accuracy rates vs human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sz="1200" dirty="0">
                <a:effectLst/>
                <a:latin typeface="Helvetica" pitchFamily="2" charset="0"/>
              </a:rPr>
              <a:t>Current artificial neural networks have accuracy rates which surpass those of human radiologists in narrow-</a:t>
            </a:r>
            <a:r>
              <a:rPr lang="en-US" sz="1200" dirty="0" err="1">
                <a:effectLst/>
                <a:latin typeface="Helvetica" pitchFamily="2" charset="0"/>
              </a:rPr>
              <a:t>basedtasks</a:t>
            </a:r>
            <a:r>
              <a:rPr lang="en-US" sz="1200" dirty="0">
                <a:effectLst/>
                <a:latin typeface="Helvetica" pitchFamily="2" charset="0"/>
              </a:rPr>
              <a:t> such as nodule detection.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E4430-512F-913A-5BFB-87930E8A4294}"/>
              </a:ext>
            </a:extLst>
          </p:cNvPr>
          <p:cNvSpPr txBox="1"/>
          <p:nvPr/>
        </p:nvSpPr>
        <p:spPr>
          <a:xfrm>
            <a:off x="1271451" y="6522720"/>
            <a:ext cx="792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effectLst/>
                <a:latin typeface="Helvetica" pitchFamily="2" charset="0"/>
              </a:rPr>
              <a:t>Ch Liew, The future of radiology augmented with Artificial Intelligence: A strategy for success, European Journal of Radiology 102 (2018) </a:t>
            </a:r>
          </a:p>
        </p:txBody>
      </p:sp>
    </p:spTree>
    <p:extLst>
      <p:ext uri="{BB962C8B-B14F-4D97-AF65-F5344CB8AC3E}">
        <p14:creationId xmlns:p14="http://schemas.microsoft.com/office/powerpoint/2010/main" val="4319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262CB-34DF-3387-040D-8283879F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b="1" dirty="0"/>
              <a:t>Radiology &amp; Al: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F30D0-DA72-9764-3F5B-C2026FC51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Helvetica" pitchFamily="2" charset="0"/>
              </a:rPr>
              <a:t>﻿Shortage of specialist: detection and prediction automation</a:t>
            </a:r>
          </a:p>
          <a:p>
            <a:pPr lvl="1">
              <a:buFont typeface="System Font Regular"/>
              <a:buChar char="-"/>
            </a:pPr>
            <a:r>
              <a:rPr lang="en-US" sz="1100" dirty="0">
                <a:effectLst/>
                <a:latin typeface="Helvetica" pitchFamily="2" charset="0"/>
              </a:rPr>
              <a:t>﻿﻿To automate detection nodules in CT scans and pneumonia on chest x-rays</a:t>
            </a:r>
          </a:p>
          <a:p>
            <a:pPr lvl="1">
              <a:buFont typeface="System Font Regular"/>
              <a:buChar char="-"/>
            </a:pPr>
            <a:r>
              <a:rPr lang="en-US" sz="1100" dirty="0">
                <a:effectLst/>
                <a:latin typeface="Helvetica" pitchFamily="2" charset="0"/>
              </a:rPr>
              <a:t>﻿﻿To predict the behavior of pre-cancerous lesions to reduce the number of unnecessary invasive tests such biopsy</a:t>
            </a:r>
          </a:p>
          <a:p>
            <a:pPr lvl="1">
              <a:buFont typeface="System Font Regular"/>
              <a:buChar char="-"/>
            </a:pPr>
            <a:r>
              <a:rPr lang="en-US" sz="1100" dirty="0">
                <a:effectLst/>
                <a:latin typeface="Helvetica" pitchFamily="2" charset="0"/>
              </a:rPr>
              <a:t>﻿﻿Screening for cancer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Helvetica" pitchFamily="2" charset="0"/>
              </a:rPr>
              <a:t>﻿﻿Accuracy diagnosis: intelligence augmentation</a:t>
            </a:r>
          </a:p>
          <a:p>
            <a:pPr lvl="1">
              <a:buFont typeface="System Font Regular"/>
              <a:buChar char="-"/>
            </a:pPr>
            <a:r>
              <a:rPr lang="en-US" sz="1100" dirty="0">
                <a:effectLst/>
                <a:latin typeface="Helvetica" pitchFamily="2" charset="0"/>
              </a:rPr>
              <a:t>Hybrid intelligence: higher levels of accuracy in diagnosis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Helvetica" pitchFamily="2" charset="0"/>
              </a:rPr>
              <a:t>﻿﻿Precision medicine: precision diagnostics and big data</a:t>
            </a:r>
          </a:p>
          <a:p>
            <a:pPr lvl="1">
              <a:buFont typeface="System Font Regular"/>
              <a:buChar char="-"/>
            </a:pPr>
            <a:r>
              <a:rPr lang="en-US" sz="1100" dirty="0">
                <a:effectLst/>
                <a:latin typeface="Helvetica" pitchFamily="2" charset="0"/>
              </a:rPr>
              <a:t>﻿﻿To mine huge data to link gene expression to imaging features</a:t>
            </a:r>
          </a:p>
          <a:p>
            <a:pPr lvl="1">
              <a:buFont typeface="System Font Regular"/>
              <a:buChar char="-"/>
            </a:pPr>
            <a:r>
              <a:rPr lang="en-US" sz="1100" dirty="0">
                <a:effectLst/>
                <a:latin typeface="Helvetica" pitchFamily="2" charset="0"/>
              </a:rPr>
              <a:t>﻿﻿Genetic and imaging </a:t>
            </a:r>
            <a:r>
              <a:rPr lang="en-US" sz="1100" dirty="0" err="1">
                <a:effectLst/>
                <a:latin typeface="Helvetica" pitchFamily="2" charset="0"/>
              </a:rPr>
              <a:t>biomaker</a:t>
            </a:r>
            <a:r>
              <a:rPr lang="en-US" sz="1100" dirty="0">
                <a:effectLst/>
                <a:latin typeface="Helvetica" pitchFamily="2" charset="0"/>
              </a:rPr>
              <a:t> correlation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Helvetica" pitchFamily="2" charset="0"/>
              </a:rPr>
              <a:t>﻿﻿Assisted agent: radiological decision support systems</a:t>
            </a:r>
          </a:p>
          <a:p>
            <a:pPr lvl="1">
              <a:buFont typeface="System Font Regular"/>
              <a:buChar char="-"/>
            </a:pPr>
            <a:r>
              <a:rPr lang="en-US" sz="1100" dirty="0">
                <a:effectLst/>
                <a:latin typeface="Helvetica" pitchFamily="2" charset="0"/>
              </a:rPr>
              <a:t>﻿﻿Imaging studies have increased over the last two decades, almost doubling every ten years</a:t>
            </a:r>
          </a:p>
          <a:p>
            <a:pPr lvl="1">
              <a:buFont typeface="System Font Regular"/>
              <a:buChar char="-"/>
            </a:pPr>
            <a:r>
              <a:rPr lang="en-US" sz="1100" dirty="0">
                <a:effectLst/>
                <a:latin typeface="Helvetica" pitchFamily="2" charset="0"/>
              </a:rPr>
              <a:t>﻿﻿Reduce information overload and burnout (Radiologist interpret one image 3-4s.)</a:t>
            </a:r>
          </a:p>
          <a:p>
            <a:pPr lvl="1">
              <a:buFont typeface="System Font Regular"/>
              <a:buChar char="-"/>
            </a:pPr>
            <a:r>
              <a:rPr lang="en-US" sz="1100" dirty="0">
                <a:effectLst/>
                <a:latin typeface="Helvetica" pitchFamily="2" charset="0"/>
              </a:rPr>
              <a:t>﻿﻿Aid of rapid detection of emergency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62F56-8347-18CA-4D72-CD583C2C9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" r="2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17F9BB-2C73-782B-454B-0FB10036A9D4}"/>
              </a:ext>
            </a:extLst>
          </p:cNvPr>
          <p:cNvSpPr txBox="1"/>
          <p:nvPr/>
        </p:nvSpPr>
        <p:spPr>
          <a:xfrm>
            <a:off x="749147" y="6065585"/>
            <a:ext cx="653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Ch Liew, The future of radiology augmented with Artificial Intelligence: A strategy for success, European Journal of Radiology 102 (2018) 152-156</a:t>
            </a:r>
          </a:p>
        </p:txBody>
      </p:sp>
    </p:spTree>
    <p:extLst>
      <p:ext uri="{BB962C8B-B14F-4D97-AF65-F5344CB8AC3E}">
        <p14:creationId xmlns:p14="http://schemas.microsoft.com/office/powerpoint/2010/main" val="329118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5325-A1EA-0C3F-BD8C-79964662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Radiology &amp; Al: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FC46-CA1A-EA9D-0D2B-776C7EA8D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941320" cy="1744889"/>
          </a:xfrm>
        </p:spPr>
        <p:txBody>
          <a:bodyPr>
            <a:normAutofit/>
          </a:bodyPr>
          <a:lstStyle/>
          <a:p>
            <a:r>
              <a:rPr lang="en-US" sz="1600" b="1" dirty="0">
                <a:effectLst/>
                <a:latin typeface="Helvetica" pitchFamily="2" charset="0"/>
              </a:rPr>
              <a:t>Automated image segmentation</a:t>
            </a:r>
          </a:p>
          <a:p>
            <a:pPr lvl="1"/>
            <a:r>
              <a:rPr lang="en-US" sz="1600" dirty="0">
                <a:effectLst/>
                <a:latin typeface="Helvetica" pitchFamily="2" charset="0"/>
              </a:rPr>
              <a:t>﻿﻿Lesion detection</a:t>
            </a:r>
          </a:p>
          <a:p>
            <a:pPr lvl="1"/>
            <a:r>
              <a:rPr lang="en-US" sz="1600" dirty="0">
                <a:effectLst/>
                <a:latin typeface="Helvetica" pitchFamily="2" charset="0"/>
              </a:rPr>
              <a:t>﻿﻿Measurement</a:t>
            </a:r>
          </a:p>
          <a:p>
            <a:pPr lvl="1"/>
            <a:r>
              <a:rPr lang="en-US" sz="1600" dirty="0">
                <a:effectLst/>
                <a:latin typeface="Helvetica" pitchFamily="2" charset="0"/>
              </a:rPr>
              <a:t>﻿﻿Labelling</a:t>
            </a:r>
          </a:p>
          <a:p>
            <a:pPr lvl="1"/>
            <a:r>
              <a:rPr lang="en-US" sz="1600" dirty="0">
                <a:effectLst/>
                <a:latin typeface="Helvetica" pitchFamily="2" charset="0"/>
              </a:rPr>
              <a:t>﻿﻿Historical </a:t>
            </a:r>
            <a:r>
              <a:rPr lang="en-US" sz="1600" dirty="0" err="1">
                <a:effectLst/>
                <a:latin typeface="Helvetica" pitchFamily="2" charset="0"/>
              </a:rPr>
              <a:t>comparaison</a:t>
            </a:r>
            <a:endParaRPr lang="en-US" sz="1600" dirty="0">
              <a:effectLst/>
              <a:latin typeface="Helvetica" pitchFamily="2" charset="0"/>
            </a:endParaRPr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E2811D-1BEC-5E71-3AB7-F19054ADA04F}"/>
              </a:ext>
            </a:extLst>
          </p:cNvPr>
          <p:cNvSpPr txBox="1">
            <a:spLocks/>
          </p:cNvSpPr>
          <p:nvPr/>
        </p:nvSpPr>
        <p:spPr>
          <a:xfrm>
            <a:off x="4108269" y="1825625"/>
            <a:ext cx="2941320" cy="174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effectLst/>
                <a:latin typeface="Helvetica" pitchFamily="2" charset="0"/>
              </a:rPr>
              <a:t>Generating reports</a:t>
            </a:r>
          </a:p>
          <a:p>
            <a:pPr lvl="1"/>
            <a:r>
              <a:rPr lang="en-US" sz="1600" dirty="0">
                <a:effectLst/>
                <a:latin typeface="Helvetica" pitchFamily="2" charset="0"/>
              </a:rPr>
              <a:t>﻿﻿NL processing</a:t>
            </a:r>
          </a:p>
          <a:p>
            <a:pPr lvl="1"/>
            <a:r>
              <a:rPr lang="en-US" sz="1600" dirty="0">
                <a:effectLst/>
                <a:latin typeface="Helvetica" pitchFamily="2" charset="0"/>
              </a:rPr>
              <a:t>﻿﻿NL generation</a:t>
            </a:r>
          </a:p>
          <a:p>
            <a:pPr lvl="1"/>
            <a:r>
              <a:rPr lang="en-US" sz="1600" dirty="0">
                <a:effectLst/>
                <a:latin typeface="Helvetica" pitchFamily="2" charset="0"/>
              </a:rPr>
              <a:t>﻿﻿Image</a:t>
            </a:r>
            <a:br>
              <a:rPr lang="en-US" sz="1600" dirty="0">
                <a:effectLst/>
                <a:latin typeface="Helvetica" pitchFamily="2" charset="0"/>
              </a:rPr>
            </a:br>
            <a:r>
              <a:rPr lang="en-US" sz="1600" dirty="0">
                <a:effectLst/>
                <a:latin typeface="Helvetica" pitchFamily="2" charset="0"/>
              </a:rPr>
              <a:t>classification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21FDA4-36AD-CE0E-620B-8023A62FD823}"/>
              </a:ext>
            </a:extLst>
          </p:cNvPr>
          <p:cNvSpPr txBox="1">
            <a:spLocks/>
          </p:cNvSpPr>
          <p:nvPr/>
        </p:nvSpPr>
        <p:spPr>
          <a:xfrm>
            <a:off x="7378337" y="1825625"/>
            <a:ext cx="2941320" cy="174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Helvetica" pitchFamily="2" charset="0"/>
              </a:rPr>
              <a:t>Semantic error detection</a:t>
            </a:r>
          </a:p>
          <a:p>
            <a:pPr lvl="1"/>
            <a:r>
              <a:rPr lang="en-US" sz="1600" dirty="0">
                <a:latin typeface="Helvetica" pitchFamily="2" charset="0"/>
              </a:rPr>
              <a:t>NLP agents as a second reader to warn about semantic errors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1A4916-78CF-BF69-7749-7CF3621C69ED}"/>
              </a:ext>
            </a:extLst>
          </p:cNvPr>
          <p:cNvSpPr txBox="1">
            <a:spLocks/>
          </p:cNvSpPr>
          <p:nvPr/>
        </p:nvSpPr>
        <p:spPr>
          <a:xfrm>
            <a:off x="838200" y="4050665"/>
            <a:ext cx="2941320" cy="174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Helvetica" pitchFamily="2" charset="0"/>
              </a:rPr>
              <a:t>Data mining for research</a:t>
            </a:r>
          </a:p>
          <a:p>
            <a:pPr lvl="1"/>
            <a:r>
              <a:rPr lang="en-US" sz="1600" dirty="0">
                <a:latin typeface="Helvetica" pitchFamily="2" charset="0"/>
              </a:rPr>
              <a:t>NLP to build searchable databases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126C1A-B50A-3FAD-407D-375DCCEC6F55}"/>
              </a:ext>
            </a:extLst>
          </p:cNvPr>
          <p:cNvSpPr txBox="1">
            <a:spLocks/>
          </p:cNvSpPr>
          <p:nvPr/>
        </p:nvSpPr>
        <p:spPr>
          <a:xfrm>
            <a:off x="4108269" y="4050664"/>
            <a:ext cx="2941320" cy="174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Helvetica" pitchFamily="2" charset="0"/>
              </a:rPr>
              <a:t>Business intelligence</a:t>
            </a:r>
          </a:p>
          <a:p>
            <a:pPr lvl="1"/>
            <a:r>
              <a:rPr lang="en-US" sz="1600" dirty="0">
                <a:latin typeface="Helvetica" pitchFamily="2" charset="0"/>
              </a:rPr>
              <a:t>Real-time dashboards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﻿﻿Alert systems</a:t>
            </a:r>
          </a:p>
          <a:p>
            <a:pPr lvl="1"/>
            <a:r>
              <a:rPr lang="en-US" sz="1600" dirty="0">
                <a:latin typeface="Helvetica" pitchFamily="2" charset="0"/>
              </a:rPr>
              <a:t>﻿﻿Workflow analysis</a:t>
            </a:r>
          </a:p>
          <a:p>
            <a:pPr lvl="1"/>
            <a:r>
              <a:rPr lang="en-US" sz="1600" dirty="0">
                <a:latin typeface="Helvetica" pitchFamily="2" charset="0"/>
              </a:rPr>
              <a:t>﻿﻿Performance assessment</a:t>
            </a:r>
          </a:p>
          <a:p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4DC9D5-AE3A-CADC-B418-A95BCF99F652}"/>
              </a:ext>
            </a:extLst>
          </p:cNvPr>
          <p:cNvSpPr txBox="1">
            <a:spLocks/>
          </p:cNvSpPr>
          <p:nvPr/>
        </p:nvSpPr>
        <p:spPr>
          <a:xfrm>
            <a:off x="7378337" y="4050663"/>
            <a:ext cx="2941320" cy="174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Helvetica" pitchFamily="2" charset="0"/>
              </a:rPr>
              <a:t>Emergent disciplines </a:t>
            </a:r>
            <a:endParaRPr lang="en-US" sz="1600" dirty="0">
              <a:latin typeface="Helvetica" pitchFamily="2" charset="0"/>
            </a:endParaRPr>
          </a:p>
          <a:p>
            <a:pPr lvl="1"/>
            <a:r>
              <a:rPr lang="en-US" sz="1600" dirty="0">
                <a:latin typeface="Helvetica" pitchFamily="2" charset="0"/>
              </a:rPr>
              <a:t>﻿﻿ omics</a:t>
            </a:r>
          </a:p>
        </p:txBody>
      </p:sp>
    </p:spTree>
    <p:extLst>
      <p:ext uri="{BB962C8B-B14F-4D97-AF65-F5344CB8AC3E}">
        <p14:creationId xmlns:p14="http://schemas.microsoft.com/office/powerpoint/2010/main" val="288061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9149-ADC0-2B8D-77EB-CF306C5E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Medical Imaging &amp; Al: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547C9-DB12-3F61-F88C-5E9759C5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Security</a:t>
            </a:r>
          </a:p>
          <a:p>
            <a:pPr lvl="1"/>
            <a:r>
              <a:rPr lang="en-US" dirty="0"/>
              <a:t>Al system must be validated to be safe, accurate and infallible before it can be used on patients.</a:t>
            </a:r>
          </a:p>
          <a:p>
            <a:r>
              <a:rPr lang="en-US" b="1" dirty="0"/>
              <a:t>Failure &amp; Judicial transparency</a:t>
            </a:r>
          </a:p>
          <a:p>
            <a:pPr lvl="1"/>
            <a:r>
              <a:rPr lang="en-US" dirty="0"/>
              <a:t>Al system must be auditable, not black-box algorithms</a:t>
            </a:r>
          </a:p>
          <a:p>
            <a:r>
              <a:rPr lang="en-US" b="1" dirty="0"/>
              <a:t>Privacy</a:t>
            </a:r>
          </a:p>
          <a:p>
            <a:pPr lvl="1"/>
            <a:r>
              <a:rPr lang="en-US" dirty="0"/>
              <a:t>Al systems should have access only to relevant personal health information.</a:t>
            </a:r>
          </a:p>
          <a:p>
            <a:pPr lvl="1"/>
            <a:r>
              <a:rPr lang="en-US" dirty="0"/>
              <a:t>Al systems and companies must be auditable and to ensure compliance within the framework of patient consent.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E1778-B8B9-C63C-393B-0461101526E9}"/>
              </a:ext>
            </a:extLst>
          </p:cNvPr>
          <p:cNvSpPr txBox="1"/>
          <p:nvPr/>
        </p:nvSpPr>
        <p:spPr>
          <a:xfrm>
            <a:off x="1898678" y="6173400"/>
            <a:ext cx="9387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Ch Liew, The future of radiology augmented with Artificial Intelligence: A strategy for success, European Journal of Radiology 102 (2018) 152-156</a:t>
            </a:r>
          </a:p>
        </p:txBody>
      </p:sp>
    </p:spTree>
    <p:extLst>
      <p:ext uri="{BB962C8B-B14F-4D97-AF65-F5344CB8AC3E}">
        <p14:creationId xmlns:p14="http://schemas.microsoft.com/office/powerpoint/2010/main" val="114099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805</Words>
  <Application>Microsoft Macintosh PowerPoint</Application>
  <PresentationFormat>Widescreen</PresentationFormat>
  <Paragraphs>91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System Font Regular</vt:lpstr>
      <vt:lpstr>Office Theme</vt:lpstr>
      <vt:lpstr>AI in Medical Imaging</vt:lpstr>
      <vt:lpstr>MI: Deep learning Activity</vt:lpstr>
      <vt:lpstr>Medical Imaging: Publication</vt:lpstr>
      <vt:lpstr>Medical imaging &amp; Al: the roots</vt:lpstr>
      <vt:lpstr>MIA &amp; Al: Augmented Medical Imaging</vt:lpstr>
      <vt:lpstr>MI &amp; Al: actual context</vt:lpstr>
      <vt:lpstr>Radiology &amp; Al: impacts</vt:lpstr>
      <vt:lpstr>Radiology &amp; Al: implementation</vt:lpstr>
      <vt:lpstr>Medical Imaging &amp; Al: 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Medical Imaging</dc:title>
  <dc:creator>Pradyoth SingenahalliPrabhu</dc:creator>
  <cp:lastModifiedBy>Pradyoth SingenahalliPrabhu</cp:lastModifiedBy>
  <cp:revision>4</cp:revision>
  <dcterms:created xsi:type="dcterms:W3CDTF">2023-12-01T05:13:32Z</dcterms:created>
  <dcterms:modified xsi:type="dcterms:W3CDTF">2023-12-01T07:03:17Z</dcterms:modified>
</cp:coreProperties>
</file>